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6" d="100"/>
          <a:sy n="66" d="100"/>
        </p:scale>
        <p:origin x="63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C00C198C-E725-4BDC-A33E-9809F08FC138}" type="datetimeFigureOut">
              <a:rPr lang="en-IN" smtClean="0"/>
              <a:t>18-07-2022</a:t>
            </a:fld>
            <a:endParaRPr lang="en-IN"/>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IN"/>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A15697C-2A1E-4EA5-AC60-28013A52A9C6}" type="slidenum">
              <a:rPr lang="en-IN" smtClean="0"/>
              <a:t>‹#›</a:t>
            </a:fld>
            <a:endParaRPr lang="en-IN"/>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2174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0C198C-E725-4BDC-A33E-9809F08FC138}"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A15697C-2A1E-4EA5-AC60-28013A52A9C6}" type="slidenum">
              <a:rPr lang="en-IN" smtClean="0"/>
              <a:t>‹#›</a:t>
            </a:fld>
            <a:endParaRPr lang="en-IN"/>
          </a:p>
        </p:txBody>
      </p:sp>
    </p:spTree>
    <p:extLst>
      <p:ext uri="{BB962C8B-B14F-4D97-AF65-F5344CB8AC3E}">
        <p14:creationId xmlns:p14="http://schemas.microsoft.com/office/powerpoint/2010/main" val="363065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0C198C-E725-4BDC-A33E-9809F08FC138}"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A15697C-2A1E-4EA5-AC60-28013A52A9C6}" type="slidenum">
              <a:rPr lang="en-IN" smtClean="0"/>
              <a:t>‹#›</a:t>
            </a:fld>
            <a:endParaRPr lang="en-IN"/>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9238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00C198C-E725-4BDC-A33E-9809F08FC138}" type="datetimeFigureOut">
              <a:rPr lang="en-IN" smtClean="0"/>
              <a:t>18-07-2022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A15697C-2A1E-4EA5-AC60-28013A52A9C6}" type="slidenum">
              <a:rPr lang="en-IN" smtClean="0"/>
              <a:t>‹#›</a:t>
            </a:fld>
            <a:endParaRPr lang="en-IN"/>
          </a:p>
        </p:txBody>
      </p:sp>
    </p:spTree>
    <p:extLst>
      <p:ext uri="{BB962C8B-B14F-4D97-AF65-F5344CB8AC3E}">
        <p14:creationId xmlns:p14="http://schemas.microsoft.com/office/powerpoint/2010/main" val="4973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00C198C-E725-4BDC-A33E-9809F08FC138}" type="datetimeFigureOut">
              <a:rPr lang="en-IN" smtClean="0"/>
              <a:t>18-07-2022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A15697C-2A1E-4EA5-AC60-28013A52A9C6}" type="slidenum">
              <a:rPr lang="en-IN" smtClean="0"/>
              <a:t>‹#›</a:t>
            </a:fld>
            <a:endParaRPr lang="en-IN"/>
          </a:p>
        </p:txBody>
      </p:sp>
    </p:spTree>
    <p:extLst>
      <p:ext uri="{BB962C8B-B14F-4D97-AF65-F5344CB8AC3E}">
        <p14:creationId xmlns:p14="http://schemas.microsoft.com/office/powerpoint/2010/main" val="3530437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00C198C-E725-4BDC-A33E-9809F08FC138}" type="datetimeFigureOut">
              <a:rPr lang="en-IN" smtClean="0"/>
              <a:t>18-07-2022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A15697C-2A1E-4EA5-AC60-28013A52A9C6}" type="slidenum">
              <a:rPr lang="en-IN" smtClean="0"/>
              <a:t>‹#›</a:t>
            </a:fld>
            <a:endParaRPr lang="en-IN"/>
          </a:p>
        </p:txBody>
      </p:sp>
    </p:spTree>
    <p:extLst>
      <p:ext uri="{BB962C8B-B14F-4D97-AF65-F5344CB8AC3E}">
        <p14:creationId xmlns:p14="http://schemas.microsoft.com/office/powerpoint/2010/main" val="2943460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0C198C-E725-4BDC-A33E-9809F08FC138}" type="datetimeFigureOut">
              <a:rPr lang="en-IN" smtClean="0"/>
              <a:t>18-07-2022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A15697C-2A1E-4EA5-AC60-28013A52A9C6}" type="slidenum">
              <a:rPr lang="en-IN" smtClean="0"/>
              <a:t>‹#›</a:t>
            </a:fld>
            <a:endParaRPr lang="en-IN"/>
          </a:p>
        </p:txBody>
      </p:sp>
    </p:spTree>
    <p:extLst>
      <p:ext uri="{BB962C8B-B14F-4D97-AF65-F5344CB8AC3E}">
        <p14:creationId xmlns:p14="http://schemas.microsoft.com/office/powerpoint/2010/main" val="1171673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0C198C-E725-4BDC-A33E-9809F08FC138}" type="datetimeFigureOut">
              <a:rPr lang="en-IN" smtClean="0"/>
              <a:t>18-07-2022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A15697C-2A1E-4EA5-AC60-28013A52A9C6}" type="slidenum">
              <a:rPr lang="en-IN" smtClean="0"/>
              <a:t>‹#›</a:t>
            </a:fld>
            <a:endParaRPr lang="en-IN"/>
          </a:p>
        </p:txBody>
      </p:sp>
    </p:spTree>
    <p:extLst>
      <p:ext uri="{BB962C8B-B14F-4D97-AF65-F5344CB8AC3E}">
        <p14:creationId xmlns:p14="http://schemas.microsoft.com/office/powerpoint/2010/main" val="2001442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0C198C-E725-4BDC-A33E-9809F08FC138}" type="datetimeFigureOut">
              <a:rPr lang="en-IN" smtClean="0"/>
              <a:t>18-07-2022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A15697C-2A1E-4EA5-AC60-28013A52A9C6}" type="slidenum">
              <a:rPr lang="en-IN" smtClean="0"/>
              <a:t>‹#›</a:t>
            </a:fld>
            <a:endParaRPr lang="en-IN"/>
          </a:p>
        </p:txBody>
      </p:sp>
    </p:spTree>
    <p:extLst>
      <p:ext uri="{BB962C8B-B14F-4D97-AF65-F5344CB8AC3E}">
        <p14:creationId xmlns:p14="http://schemas.microsoft.com/office/powerpoint/2010/main" val="3106362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0C198C-E725-4BDC-A33E-9809F08FC138}"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A15697C-2A1E-4EA5-AC60-28013A52A9C6}" type="slidenum">
              <a:rPr lang="en-IN" smtClean="0"/>
              <a:t>‹#›</a:t>
            </a:fld>
            <a:endParaRPr lang="en-IN"/>
          </a:p>
        </p:txBody>
      </p:sp>
    </p:spTree>
    <p:extLst>
      <p:ext uri="{BB962C8B-B14F-4D97-AF65-F5344CB8AC3E}">
        <p14:creationId xmlns:p14="http://schemas.microsoft.com/office/powerpoint/2010/main" val="2515766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0C198C-E725-4BDC-A33E-9809F08FC138}"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A15697C-2A1E-4EA5-AC60-28013A52A9C6}" type="slidenum">
              <a:rPr lang="en-IN" smtClean="0"/>
              <a:t>‹#›</a:t>
            </a:fld>
            <a:endParaRPr lang="en-IN"/>
          </a:p>
        </p:txBody>
      </p:sp>
    </p:spTree>
    <p:extLst>
      <p:ext uri="{BB962C8B-B14F-4D97-AF65-F5344CB8AC3E}">
        <p14:creationId xmlns:p14="http://schemas.microsoft.com/office/powerpoint/2010/main" val="13445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C00C198C-E725-4BDC-A33E-9809F08FC138}" type="datetimeFigureOut">
              <a:rPr lang="en-IN" smtClean="0"/>
              <a:t>18-07-2022</a:t>
            </a:fld>
            <a:endParaRPr lang="en-IN"/>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IN"/>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9A15697C-2A1E-4EA5-AC60-28013A52A9C6}" type="slidenum">
              <a:rPr lang="en-IN" smtClean="0"/>
              <a:t>‹#›</a:t>
            </a:fld>
            <a:endParaRPr lang="en-IN"/>
          </a:p>
        </p:txBody>
      </p:sp>
    </p:spTree>
    <p:extLst>
      <p:ext uri="{BB962C8B-B14F-4D97-AF65-F5344CB8AC3E}">
        <p14:creationId xmlns:p14="http://schemas.microsoft.com/office/powerpoint/2010/main" val="399125936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DDAE5-104D-F637-B6DD-D4522FFAFC90}"/>
              </a:ext>
            </a:extLst>
          </p:cNvPr>
          <p:cNvSpPr>
            <a:spLocks noGrp="1"/>
          </p:cNvSpPr>
          <p:nvPr>
            <p:ph type="ctrTitle"/>
          </p:nvPr>
        </p:nvSpPr>
        <p:spPr/>
        <p:txBody>
          <a:bodyPr/>
          <a:lstStyle/>
          <a:p>
            <a:r>
              <a:rPr lang="en-IN" u="sng" dirty="0">
                <a:solidFill>
                  <a:srgbClr val="FF0000"/>
                </a:solidFill>
              </a:rPr>
              <a:t>Plural Society</a:t>
            </a:r>
            <a:br>
              <a:rPr lang="en-IN" dirty="0"/>
            </a:br>
            <a:endParaRPr lang="en-IN" dirty="0"/>
          </a:p>
        </p:txBody>
      </p:sp>
      <p:sp>
        <p:nvSpPr>
          <p:cNvPr id="3" name="Subtitle 2">
            <a:extLst>
              <a:ext uri="{FF2B5EF4-FFF2-40B4-BE49-F238E27FC236}">
                <a16:creationId xmlns:a16="http://schemas.microsoft.com/office/drawing/2014/main" id="{A5235F07-70E5-2A4E-4041-7C882BA7B8AA}"/>
              </a:ext>
            </a:extLst>
          </p:cNvPr>
          <p:cNvSpPr>
            <a:spLocks noGrp="1"/>
          </p:cNvSpPr>
          <p:nvPr>
            <p:ph type="subTitle" idx="1"/>
          </p:nvPr>
        </p:nvSpPr>
        <p:spPr>
          <a:xfrm>
            <a:off x="1588737" y="2809019"/>
            <a:ext cx="9144000" cy="1655762"/>
          </a:xfrm>
        </p:spPr>
        <p:txBody>
          <a:bodyPr>
            <a:noAutofit/>
          </a:bodyPr>
          <a:lstStyle/>
          <a:p>
            <a:r>
              <a:rPr lang="en-US" sz="3200" dirty="0"/>
              <a:t>A plural society is defined by </a:t>
            </a:r>
            <a:r>
              <a:rPr lang="en-US" sz="3200" dirty="0">
                <a:solidFill>
                  <a:srgbClr val="FF0000"/>
                </a:solidFill>
              </a:rPr>
              <a:t>Fredrik Barth </a:t>
            </a:r>
            <a:r>
              <a:rPr lang="en-US" sz="3200" dirty="0"/>
              <a:t>as a society combining ethnic contrasts: the economic interdependence of those groups, and their ecological specialization</a:t>
            </a:r>
          </a:p>
          <a:p>
            <a:r>
              <a:rPr lang="en-US" sz="3200" dirty="0"/>
              <a:t>According </a:t>
            </a:r>
            <a:r>
              <a:rPr lang="en-US" sz="3200" dirty="0">
                <a:solidFill>
                  <a:srgbClr val="FF0000"/>
                </a:solidFill>
              </a:rPr>
              <a:t>to J.S Furnivall </a:t>
            </a:r>
            <a:r>
              <a:rPr lang="en-US" sz="3200" dirty="0"/>
              <a:t>, plural society is a society in which two or more elements or social orders which live side by side, yet without mingling in one political unit.</a:t>
            </a:r>
            <a:endParaRPr lang="en-IN" sz="3200" dirty="0"/>
          </a:p>
        </p:txBody>
      </p:sp>
    </p:spTree>
    <p:extLst>
      <p:ext uri="{BB962C8B-B14F-4D97-AF65-F5344CB8AC3E}">
        <p14:creationId xmlns:p14="http://schemas.microsoft.com/office/powerpoint/2010/main" val="2846993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6842641-1857-3897-ECB6-5FEEC791CF8D}"/>
              </a:ext>
            </a:extLst>
          </p:cNvPr>
          <p:cNvSpPr txBox="1"/>
          <p:nvPr/>
        </p:nvSpPr>
        <p:spPr>
          <a:xfrm>
            <a:off x="250257" y="144379"/>
            <a:ext cx="11454063" cy="6832640"/>
          </a:xfrm>
          <a:prstGeom prst="rect">
            <a:avLst/>
          </a:prstGeom>
          <a:noFill/>
        </p:spPr>
        <p:txBody>
          <a:bodyPr wrap="square" rtlCol="0">
            <a:spAutoFit/>
          </a:bodyPr>
          <a:lstStyle/>
          <a:p>
            <a:r>
              <a:rPr lang="en-US" sz="2000" dirty="0"/>
              <a:t>Plural society is simple words mean </a:t>
            </a:r>
            <a:r>
              <a:rPr lang="en-US" sz="2000" b="1" dirty="0"/>
              <a:t>the integration of different communities </a:t>
            </a:r>
            <a:r>
              <a:rPr lang="en-US" sz="2000" dirty="0"/>
              <a:t>who practice different culture, languages, and beliefs. </a:t>
            </a:r>
          </a:p>
          <a:p>
            <a:r>
              <a:rPr lang="en-US" sz="2000" dirty="0"/>
              <a:t>Plural society effect can be seen in India; in fact, the country is called by unity in diversity.</a:t>
            </a:r>
          </a:p>
          <a:p>
            <a:endParaRPr lang="en-US" sz="2400" b="1" dirty="0">
              <a:solidFill>
                <a:srgbClr val="FF0000"/>
              </a:solidFill>
            </a:endParaRPr>
          </a:p>
          <a:p>
            <a:r>
              <a:rPr lang="en-US" sz="2400" b="1" dirty="0">
                <a:solidFill>
                  <a:srgbClr val="FF0000"/>
                </a:solidFill>
              </a:rPr>
              <a:t>FORMS OF  DIVERSITY</a:t>
            </a:r>
          </a:p>
          <a:p>
            <a:r>
              <a:rPr lang="en-US" sz="2400" b="1" dirty="0">
                <a:solidFill>
                  <a:srgbClr val="C00000"/>
                </a:solidFill>
              </a:rPr>
              <a:t>REGIONAL DIVERSITY</a:t>
            </a:r>
          </a:p>
          <a:p>
            <a:pPr marL="285750" indent="-285750">
              <a:buFont typeface="Arial" panose="020B0604020202020204" pitchFamily="34" charset="0"/>
              <a:buChar char="•"/>
            </a:pPr>
            <a:r>
              <a:rPr lang="en-US" sz="2000" dirty="0"/>
              <a:t>29 states 7 union territory</a:t>
            </a:r>
          </a:p>
          <a:p>
            <a:pPr marL="285750" indent="-285750">
              <a:buFont typeface="Arial" panose="020B0604020202020204" pitchFamily="34" charset="0"/>
              <a:buChar char="•"/>
            </a:pPr>
            <a:r>
              <a:rPr lang="en-US" sz="2000" dirty="0"/>
              <a:t>3287 263 sq km area</a:t>
            </a:r>
          </a:p>
          <a:p>
            <a:pPr marL="285750" indent="-285750">
              <a:buFont typeface="Arial" panose="020B0604020202020204" pitchFamily="34" charset="0"/>
              <a:buChar char="•"/>
            </a:pPr>
            <a:r>
              <a:rPr lang="en-US" sz="2000" dirty="0"/>
              <a:t>Mountains ,Plains, </a:t>
            </a:r>
            <a:r>
              <a:rPr lang="en-US" sz="2000" dirty="0" err="1"/>
              <a:t>Pleatues</a:t>
            </a:r>
            <a:r>
              <a:rPr lang="en-US" sz="2000" dirty="0"/>
              <a:t> ,</a:t>
            </a:r>
            <a:r>
              <a:rPr lang="en-US" sz="2000" dirty="0" err="1"/>
              <a:t>Islands,Deserts,valleys</a:t>
            </a:r>
            <a:r>
              <a:rPr lang="en-US" sz="2000" dirty="0"/>
              <a:t> .</a:t>
            </a:r>
          </a:p>
          <a:p>
            <a:r>
              <a:rPr lang="en-US" sz="2400" b="1" dirty="0">
                <a:solidFill>
                  <a:srgbClr val="C00000"/>
                </a:solidFill>
              </a:rPr>
              <a:t>CLIMATIC DIVERSITY</a:t>
            </a:r>
          </a:p>
          <a:p>
            <a:pPr marL="285750" indent="-285750">
              <a:buFont typeface="Arial" panose="020B0604020202020204" pitchFamily="34" charset="0"/>
              <a:buChar char="•"/>
            </a:pPr>
            <a:r>
              <a:rPr lang="en-US" sz="2000" dirty="0"/>
              <a:t>The extreme diversity of physical features presents different kinds of climatic conditions for the inhabitants. </a:t>
            </a:r>
          </a:p>
          <a:p>
            <a:pPr marL="285750" indent="-285750">
              <a:buFont typeface="Arial" panose="020B0604020202020204" pitchFamily="34" charset="0"/>
              <a:buChar char="•"/>
            </a:pPr>
            <a:r>
              <a:rPr lang="en-US" sz="2000" dirty="0"/>
              <a:t>India has high mountains, and deserts, plateaus, fertile plains, rivers, valleys and vast sea coasts. </a:t>
            </a:r>
          </a:p>
          <a:p>
            <a:pPr marL="285750" indent="-285750">
              <a:buFont typeface="Arial" panose="020B0604020202020204" pitchFamily="34" charset="0"/>
              <a:buChar char="•"/>
            </a:pPr>
            <a:r>
              <a:rPr lang="en-US" sz="2000" dirty="0"/>
              <a:t>Cherrapunji in Assam is the place which records the highest rainfall in the World and on the other hand there is no rainfall in the deserts of Rajasthan</a:t>
            </a:r>
          </a:p>
          <a:p>
            <a:r>
              <a:rPr lang="en-IN" sz="2400" b="1" dirty="0">
                <a:solidFill>
                  <a:srgbClr val="C00000"/>
                </a:solidFill>
              </a:rPr>
              <a:t>DEMOGRAPHIC DIVERSITIES</a:t>
            </a:r>
          </a:p>
          <a:p>
            <a:pPr marL="285750" indent="-285750">
              <a:buFont typeface="Arial" panose="020B0604020202020204" pitchFamily="34" charset="0"/>
              <a:buChar char="•"/>
            </a:pPr>
            <a:r>
              <a:rPr lang="en-IN" sz="2000" dirty="0"/>
              <a:t>69% of population lives in rural area</a:t>
            </a:r>
          </a:p>
          <a:p>
            <a:pPr marL="285750" indent="-285750">
              <a:buFont typeface="Arial" panose="020B0604020202020204" pitchFamily="34" charset="0"/>
              <a:buChar char="•"/>
            </a:pPr>
            <a:r>
              <a:rPr lang="en-IN" sz="2000" dirty="0"/>
              <a:t>Population density</a:t>
            </a:r>
          </a:p>
          <a:p>
            <a:pPr marL="285750" indent="-285750">
              <a:buFont typeface="Arial" panose="020B0604020202020204" pitchFamily="34" charset="0"/>
              <a:buChar char="•"/>
            </a:pPr>
            <a:r>
              <a:rPr lang="en-IN" sz="2000" dirty="0"/>
              <a:t>Sex ratio</a:t>
            </a:r>
          </a:p>
          <a:p>
            <a:pPr marL="285750" indent="-285750">
              <a:buFont typeface="Arial" panose="020B0604020202020204" pitchFamily="34" charset="0"/>
              <a:buChar char="•"/>
            </a:pPr>
            <a:r>
              <a:rPr lang="en-IN" sz="2000" dirty="0"/>
              <a:t>Population</a:t>
            </a:r>
          </a:p>
          <a:p>
            <a:endParaRPr lang="en-US" dirty="0"/>
          </a:p>
        </p:txBody>
      </p:sp>
    </p:spTree>
    <p:extLst>
      <p:ext uri="{BB962C8B-B14F-4D97-AF65-F5344CB8AC3E}">
        <p14:creationId xmlns:p14="http://schemas.microsoft.com/office/powerpoint/2010/main" val="3672105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40FBA94-4E85-E05C-C689-1E7FE42A66FC}"/>
              </a:ext>
            </a:extLst>
          </p:cNvPr>
          <p:cNvSpPr txBox="1"/>
          <p:nvPr/>
        </p:nvSpPr>
        <p:spPr>
          <a:xfrm>
            <a:off x="221381" y="115503"/>
            <a:ext cx="8898343" cy="6278642"/>
          </a:xfrm>
          <a:prstGeom prst="rect">
            <a:avLst/>
          </a:prstGeom>
          <a:noFill/>
        </p:spPr>
        <p:txBody>
          <a:bodyPr wrap="square" rtlCol="0">
            <a:spAutoFit/>
          </a:bodyPr>
          <a:lstStyle/>
          <a:p>
            <a:r>
              <a:rPr lang="en-US" sz="2400" b="1" u="sng" dirty="0">
                <a:solidFill>
                  <a:srgbClr val="C00000"/>
                </a:solidFill>
              </a:rPr>
              <a:t>LINGUSTIC DIVERSITY</a:t>
            </a:r>
          </a:p>
          <a:p>
            <a:pPr marL="285750" indent="-285750">
              <a:buFont typeface="Arial" panose="020B0604020202020204" pitchFamily="34" charset="0"/>
              <a:buChar char="•"/>
            </a:pPr>
            <a:r>
              <a:rPr lang="en-US" sz="2400" dirty="0"/>
              <a:t>The people of India speak different </a:t>
            </a:r>
            <a:r>
              <a:rPr lang="en-US" sz="2400" dirty="0" err="1"/>
              <a:t>languages.More</a:t>
            </a:r>
            <a:r>
              <a:rPr lang="en-US" sz="2400" dirty="0"/>
              <a:t> than 200 different dialects and languages are used in this vast sub-continent . </a:t>
            </a:r>
          </a:p>
          <a:p>
            <a:pPr marL="285750" indent="-285750">
              <a:buFont typeface="Arial" panose="020B0604020202020204" pitchFamily="34" charset="0"/>
              <a:buChar char="•"/>
            </a:pPr>
            <a:r>
              <a:rPr lang="en-US" sz="2400" dirty="0"/>
              <a:t> Eights schedule of the constitution mentions 22 constitutional languages. </a:t>
            </a:r>
          </a:p>
          <a:p>
            <a:r>
              <a:rPr lang="en-US" sz="2400" b="1" u="sng" dirty="0">
                <a:solidFill>
                  <a:srgbClr val="C00000"/>
                </a:solidFill>
              </a:rPr>
              <a:t>RELIGIOUS DIVERSITY</a:t>
            </a:r>
          </a:p>
          <a:p>
            <a:pPr marL="285750" indent="-285750">
              <a:buFont typeface="Arial" panose="020B0604020202020204" pitchFamily="34" charset="0"/>
              <a:buChar char="•"/>
            </a:pPr>
            <a:r>
              <a:rPr lang="en-US" sz="2400" dirty="0"/>
              <a:t>You can find entire world in a single country as people belonging to different religions are living in India. Hinduism, Sikhism, Buddhism, Jainism, Islam, and Christianity are the main creeds found in India. </a:t>
            </a:r>
          </a:p>
          <a:p>
            <a:pPr marL="285750" indent="-285750">
              <a:buFont typeface="Arial" panose="020B0604020202020204" pitchFamily="34" charset="0"/>
              <a:buChar char="•"/>
            </a:pPr>
            <a:r>
              <a:rPr lang="en-US" sz="2400" dirty="0"/>
              <a:t>These religions have their subdivisions like Hindu religion is split up into Brahmo Samaj, Arya Samaj, Puranic Hinduism, </a:t>
            </a:r>
          </a:p>
          <a:p>
            <a:r>
              <a:rPr lang="en-US" sz="2400" b="1" u="sng" dirty="0">
                <a:solidFill>
                  <a:srgbClr val="C00000"/>
                </a:solidFill>
              </a:rPr>
              <a:t>SOCIAL AND CULTURAL DIVERSITY</a:t>
            </a:r>
          </a:p>
          <a:p>
            <a:pPr marL="285750" indent="-285750">
              <a:buFont typeface="Arial" panose="020B0604020202020204" pitchFamily="34" charset="0"/>
              <a:buChar char="•"/>
            </a:pPr>
            <a:r>
              <a:rPr lang="en-US" sz="2400" dirty="0"/>
              <a:t>Festivals </a:t>
            </a:r>
          </a:p>
          <a:p>
            <a:pPr marL="285750" indent="-285750">
              <a:buFont typeface="Arial" panose="020B0604020202020204" pitchFamily="34" charset="0"/>
              <a:buChar char="•"/>
            </a:pPr>
            <a:r>
              <a:rPr lang="en-US" sz="2400" dirty="0"/>
              <a:t>Food</a:t>
            </a:r>
          </a:p>
          <a:p>
            <a:pPr marL="285750" indent="-285750">
              <a:buFont typeface="Arial" panose="020B0604020202020204" pitchFamily="34" charset="0"/>
              <a:buChar char="•"/>
            </a:pPr>
            <a:r>
              <a:rPr lang="en-US" sz="2400" dirty="0"/>
              <a:t>Dance Forms</a:t>
            </a:r>
          </a:p>
          <a:p>
            <a:r>
              <a:rPr lang="en-US" sz="2400" b="1" u="sng" dirty="0">
                <a:solidFill>
                  <a:srgbClr val="C00000"/>
                </a:solidFill>
              </a:rPr>
              <a:t>RACIAL DIVERSITY</a:t>
            </a:r>
          </a:p>
          <a:p>
            <a:endParaRPr lang="en-US" dirty="0"/>
          </a:p>
        </p:txBody>
      </p:sp>
    </p:spTree>
    <p:extLst>
      <p:ext uri="{BB962C8B-B14F-4D97-AF65-F5344CB8AC3E}">
        <p14:creationId xmlns:p14="http://schemas.microsoft.com/office/powerpoint/2010/main" val="1631030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334320-A5D9-B154-27B9-FFD101BB344D}"/>
              </a:ext>
            </a:extLst>
          </p:cNvPr>
          <p:cNvSpPr txBox="1"/>
          <p:nvPr/>
        </p:nvSpPr>
        <p:spPr>
          <a:xfrm>
            <a:off x="461246" y="258945"/>
            <a:ext cx="10761811" cy="5016758"/>
          </a:xfrm>
          <a:prstGeom prst="rect">
            <a:avLst/>
          </a:prstGeom>
          <a:noFill/>
        </p:spPr>
        <p:txBody>
          <a:bodyPr wrap="square" rtlCol="0">
            <a:spAutoFit/>
          </a:bodyPr>
          <a:lstStyle/>
          <a:p>
            <a:r>
              <a:rPr lang="en-US" sz="2400" b="1" u="sng" dirty="0">
                <a:solidFill>
                  <a:srgbClr val="FF0000"/>
                </a:solidFill>
              </a:rPr>
              <a:t>Factors Leading to Unity amidst Diversity in India:</a:t>
            </a:r>
          </a:p>
          <a:p>
            <a:endParaRPr lang="en-US" sz="2400" dirty="0">
              <a:solidFill>
                <a:srgbClr val="FF0000"/>
              </a:solidFill>
            </a:endParaRPr>
          </a:p>
          <a:p>
            <a:r>
              <a:rPr lang="en-US" sz="2400" b="1" u="sng" dirty="0">
                <a:solidFill>
                  <a:srgbClr val="C00000"/>
                </a:solidFill>
              </a:rPr>
              <a:t>Constitutional identity</a:t>
            </a:r>
            <a:endParaRPr lang="en-US" sz="2400" dirty="0"/>
          </a:p>
          <a:p>
            <a:pPr marL="285750" indent="-285750">
              <a:buFont typeface="Arial" panose="020B0604020202020204" pitchFamily="34" charset="0"/>
              <a:buChar char="•"/>
            </a:pPr>
            <a:r>
              <a:rPr lang="en-US" sz="2000" dirty="0"/>
              <a:t>The entire country is governed by one single constitution.</a:t>
            </a:r>
          </a:p>
          <a:p>
            <a:pPr marL="285750" indent="-285750">
              <a:buFont typeface="Arial" panose="020B0604020202020204" pitchFamily="34" charset="0"/>
              <a:buChar char="•"/>
            </a:pPr>
            <a:r>
              <a:rPr lang="en-US" sz="2000" dirty="0"/>
              <a:t> Further, the Constitution guarantees certain fundamental rights to all citizens regardless of their age, gender, class, caste, religion, etc.</a:t>
            </a:r>
          </a:p>
          <a:p>
            <a:r>
              <a:rPr lang="en-US" sz="2400" b="1" u="sng" dirty="0">
                <a:solidFill>
                  <a:srgbClr val="C00000"/>
                </a:solidFill>
              </a:rPr>
              <a:t>Religious co-existence</a:t>
            </a:r>
            <a:endParaRPr lang="en-US" sz="2400" b="1" u="sng" dirty="0"/>
          </a:p>
          <a:p>
            <a:pPr marL="285750" indent="-285750">
              <a:buFont typeface="Arial" panose="020B0604020202020204" pitchFamily="34" charset="0"/>
              <a:buChar char="•"/>
            </a:pPr>
            <a:r>
              <a:rPr lang="en-US" sz="2000" dirty="0"/>
              <a:t> Religion tolerance is the unique feature of religions in India due to which multiple religions co-exist.</a:t>
            </a:r>
          </a:p>
          <a:p>
            <a:pPr marL="285750" indent="-285750">
              <a:buFont typeface="Arial" panose="020B0604020202020204" pitchFamily="34" charset="0"/>
              <a:buChar char="•"/>
            </a:pPr>
            <a:r>
              <a:rPr lang="en-US" sz="2000" dirty="0"/>
              <a:t>  Freedom of religion and religious practice is guaranteed by the Constitution itself. Moreover, there is no state religion and all religions are given equal preference by the state.</a:t>
            </a:r>
          </a:p>
          <a:p>
            <a:r>
              <a:rPr lang="en-US" sz="2400" b="1" u="sng" dirty="0">
                <a:solidFill>
                  <a:srgbClr val="C00000"/>
                </a:solidFill>
              </a:rPr>
              <a:t>Inter-State mobility</a:t>
            </a:r>
            <a:endParaRPr lang="en-US" sz="2400" b="1" u="sng" dirty="0"/>
          </a:p>
          <a:p>
            <a:pPr marL="285750" indent="-285750">
              <a:buFont typeface="Arial" panose="020B0604020202020204" pitchFamily="34" charset="0"/>
              <a:buChar char="•"/>
            </a:pPr>
            <a:r>
              <a:rPr lang="en-US" sz="2000" dirty="0"/>
              <a:t>The Constitution guarantees freedom to move throughout the territory of India under Article 19 (1) (d), thus promoting a sense of unity and brotherhood among the</a:t>
            </a:r>
          </a:p>
          <a:p>
            <a:pPr marL="285750" indent="-285750">
              <a:buFont typeface="Arial" panose="020B0604020202020204" pitchFamily="34" charset="0"/>
              <a:buChar char="•"/>
            </a:pPr>
            <a:r>
              <a:rPr lang="en-US" sz="2000" dirty="0"/>
              <a:t>Other factors such as uniform pattern of law, penal code, and administrative works (</a:t>
            </a:r>
            <a:r>
              <a:rPr lang="en-US" sz="2000" dirty="0" err="1"/>
              <a:t>eg.</a:t>
            </a:r>
            <a:r>
              <a:rPr lang="en-US" sz="2000" dirty="0"/>
              <a:t> All India services) too lead to uniformity in the criminal justice system, policy implementation</a:t>
            </a:r>
          </a:p>
        </p:txBody>
      </p:sp>
    </p:spTree>
    <p:extLst>
      <p:ext uri="{BB962C8B-B14F-4D97-AF65-F5344CB8AC3E}">
        <p14:creationId xmlns:p14="http://schemas.microsoft.com/office/powerpoint/2010/main" val="1225170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F26EB8-D827-AC87-4326-DE67B5507479}"/>
              </a:ext>
            </a:extLst>
          </p:cNvPr>
          <p:cNvSpPr txBox="1"/>
          <p:nvPr/>
        </p:nvSpPr>
        <p:spPr>
          <a:xfrm flipH="1">
            <a:off x="1251432" y="623087"/>
            <a:ext cx="8596575" cy="4462760"/>
          </a:xfrm>
          <a:prstGeom prst="rect">
            <a:avLst/>
          </a:prstGeom>
          <a:noFill/>
        </p:spPr>
        <p:txBody>
          <a:bodyPr wrap="square" rtlCol="0">
            <a:spAutoFit/>
          </a:bodyPr>
          <a:lstStyle/>
          <a:p>
            <a:r>
              <a:rPr lang="en-US" sz="2400" b="1" u="sng" dirty="0">
                <a:solidFill>
                  <a:srgbClr val="C00000"/>
                </a:solidFill>
              </a:rPr>
              <a:t>Economic integration</a:t>
            </a:r>
            <a:r>
              <a:rPr lang="en-US" sz="2400" b="1" u="sng" dirty="0"/>
              <a:t>  </a:t>
            </a:r>
          </a:p>
          <a:p>
            <a:pPr marL="285750" indent="-285750">
              <a:buFont typeface="Arial" panose="020B0604020202020204" pitchFamily="34" charset="0"/>
              <a:buChar char="•"/>
            </a:pPr>
            <a:r>
              <a:rPr lang="en-US" sz="2000" dirty="0"/>
              <a:t>The      Constitution    of India secures the freedom of Trade, Commerce and Intercourse within the Territory of India </a:t>
            </a:r>
          </a:p>
          <a:p>
            <a:pPr marL="285750" indent="-285750">
              <a:buFont typeface="Arial" panose="020B0604020202020204" pitchFamily="34" charset="0"/>
              <a:buChar char="•"/>
            </a:pPr>
            <a:r>
              <a:rPr lang="en-US" sz="2000" dirty="0"/>
              <a:t>Further, the Goods and Service Tax (GST) have paved way for ‘one country, one tax, one national market’, thus facilitating unity among different regions.</a:t>
            </a:r>
          </a:p>
          <a:p>
            <a:endParaRPr lang="en-US" sz="2000" dirty="0"/>
          </a:p>
          <a:p>
            <a:r>
              <a:rPr lang="en-US" sz="2000" b="1" u="sng" dirty="0">
                <a:solidFill>
                  <a:srgbClr val="C00000"/>
                </a:solidFill>
              </a:rPr>
              <a:t>Fairs and festivals:</a:t>
            </a:r>
            <a:r>
              <a:rPr lang="en-US" sz="2000" b="1" u="sng" dirty="0"/>
              <a:t> </a:t>
            </a:r>
            <a:r>
              <a:rPr lang="en-US" sz="2000" dirty="0"/>
              <a:t>They also act as integrating factors as people from all parts of the country celebrate them as per their own culture tradition and religion </a:t>
            </a:r>
            <a:r>
              <a:rPr lang="en-US" sz="2000" dirty="0" err="1"/>
              <a:t>Eg.</a:t>
            </a:r>
            <a:r>
              <a:rPr lang="en-US" sz="2000" dirty="0"/>
              <a:t> Diwali is celebrated throughout by Hindus in the country, similarly Id and Christmas are celebrated by Muslims and Christians, respectively. Celebration of inter-religious festivals is also seen in India.</a:t>
            </a:r>
          </a:p>
          <a:p>
            <a:endParaRPr lang="en-US" sz="2000" dirty="0">
              <a:solidFill>
                <a:srgbClr val="C00000"/>
              </a:solidFill>
            </a:endParaRPr>
          </a:p>
          <a:p>
            <a:r>
              <a:rPr lang="en-US" sz="2000" b="1" u="sng" dirty="0">
                <a:solidFill>
                  <a:srgbClr val="C00000"/>
                </a:solidFill>
              </a:rPr>
              <a:t>Sports and Cinema</a:t>
            </a:r>
            <a:r>
              <a:rPr lang="en-US" sz="2000" b="1" u="sng" dirty="0"/>
              <a:t>: </a:t>
            </a:r>
            <a:r>
              <a:rPr lang="en-US" sz="2000" dirty="0"/>
              <a:t>These are followed by millions in the country, thus, acting as a binding force across the length and breadth of</a:t>
            </a:r>
          </a:p>
        </p:txBody>
      </p:sp>
    </p:spTree>
    <p:extLst>
      <p:ext uri="{BB962C8B-B14F-4D97-AF65-F5344CB8AC3E}">
        <p14:creationId xmlns:p14="http://schemas.microsoft.com/office/powerpoint/2010/main" val="3130023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88E25D-1711-90EB-0CDA-4425A84A3903}"/>
              </a:ext>
            </a:extLst>
          </p:cNvPr>
          <p:cNvSpPr txBox="1"/>
          <p:nvPr/>
        </p:nvSpPr>
        <p:spPr>
          <a:xfrm flipH="1">
            <a:off x="336884" y="279133"/>
            <a:ext cx="10902952" cy="6186309"/>
          </a:xfrm>
          <a:prstGeom prst="rect">
            <a:avLst/>
          </a:prstGeom>
          <a:noFill/>
        </p:spPr>
        <p:txBody>
          <a:bodyPr wrap="square" rtlCol="0">
            <a:spAutoFit/>
          </a:bodyPr>
          <a:lstStyle/>
          <a:p>
            <a:r>
              <a:rPr lang="en-US" sz="2800" b="1" u="sng" dirty="0">
                <a:solidFill>
                  <a:srgbClr val="FF0000"/>
                </a:solidFill>
              </a:rPr>
              <a:t>Factors that threaten India’s unity</a:t>
            </a:r>
          </a:p>
          <a:p>
            <a:endParaRPr lang="en-US" dirty="0"/>
          </a:p>
          <a:p>
            <a:r>
              <a:rPr lang="en-US" sz="2000" b="1" u="sng" dirty="0">
                <a:solidFill>
                  <a:srgbClr val="C00000"/>
                </a:solidFill>
              </a:rPr>
              <a:t>Regionalism</a:t>
            </a:r>
            <a:endParaRPr lang="en-US" dirty="0"/>
          </a:p>
          <a:p>
            <a:pPr marL="285750" indent="-285750">
              <a:buFont typeface="Arial" panose="020B0604020202020204" pitchFamily="34" charset="0"/>
              <a:buChar char="•"/>
            </a:pPr>
            <a:r>
              <a:rPr lang="en-US" dirty="0"/>
              <a:t>Regionalism tends to highlight interests of a particular region/regions over national interests.</a:t>
            </a:r>
          </a:p>
          <a:p>
            <a:pPr marL="285750" indent="-285750">
              <a:buFont typeface="Arial" panose="020B0604020202020204" pitchFamily="34" charset="0"/>
              <a:buChar char="•"/>
            </a:pPr>
            <a:r>
              <a:rPr lang="en-US" dirty="0"/>
              <a:t> It can also adversely impact national integration. Law and order situation is hampered due to regional demands and ensuing</a:t>
            </a:r>
          </a:p>
          <a:p>
            <a:r>
              <a:rPr lang="en-US" sz="2000" b="1" u="sng" dirty="0">
                <a:solidFill>
                  <a:srgbClr val="C00000"/>
                </a:solidFill>
              </a:rPr>
              <a:t>Divisive politics</a:t>
            </a:r>
            <a:endParaRPr lang="en-US" b="1" u="sng" dirty="0"/>
          </a:p>
          <a:p>
            <a:pPr marL="285750" indent="-285750">
              <a:buFont typeface="Arial" panose="020B0604020202020204" pitchFamily="34" charset="0"/>
              <a:buChar char="•"/>
            </a:pPr>
            <a:r>
              <a:rPr lang="en-US" dirty="0"/>
              <a:t>Sometimes, ascriptive identities such as caste, religion etc. are evoked by politicians  for political gains.</a:t>
            </a:r>
          </a:p>
          <a:p>
            <a:pPr marL="285750" indent="-285750">
              <a:buFont typeface="Arial" panose="020B0604020202020204" pitchFamily="34" charset="0"/>
              <a:buChar char="•"/>
            </a:pPr>
            <a:r>
              <a:rPr lang="en-US" dirty="0"/>
              <a:t> This type of divisive politics can result in violence, feeling of mistrust and suspicion among minorities.</a:t>
            </a:r>
          </a:p>
          <a:p>
            <a:r>
              <a:rPr lang="en-US" sz="2000" b="1" u="sng" dirty="0">
                <a:solidFill>
                  <a:srgbClr val="C00000"/>
                </a:solidFill>
              </a:rPr>
              <a:t>Development imbalance</a:t>
            </a:r>
            <a:endParaRPr lang="en-US" b="1" u="sng" dirty="0"/>
          </a:p>
          <a:p>
            <a:pPr marL="285750" indent="-285750">
              <a:buFont typeface="Arial" panose="020B0604020202020204" pitchFamily="34" charset="0"/>
              <a:buChar char="•"/>
            </a:pPr>
            <a:r>
              <a:rPr lang="en-US" dirty="0"/>
              <a:t>Uneven pattern of socio-economic development, inadequate economic policies and consequent economic disparities can lead to backwardness of a region.</a:t>
            </a:r>
          </a:p>
          <a:p>
            <a:pPr marL="285750" indent="-285750">
              <a:buFont typeface="Arial" panose="020B0604020202020204" pitchFamily="34" charset="0"/>
              <a:buChar char="•"/>
            </a:pPr>
            <a:r>
              <a:rPr lang="en-US" dirty="0"/>
              <a:t> Consequently, this can result in violence, kickstart waves of migration and even accelerate demands of separatism.</a:t>
            </a:r>
          </a:p>
          <a:p>
            <a:pPr marL="285750" indent="-285750">
              <a:buFont typeface="Arial" panose="020B0604020202020204" pitchFamily="34" charset="0"/>
              <a:buChar char="•"/>
            </a:pPr>
            <a:r>
              <a:rPr lang="en-US" dirty="0"/>
              <a:t> For instance, due to economic backwardness of the North East region, several instances of separatist demands and secessionist tendencies have sprung up in the</a:t>
            </a:r>
          </a:p>
          <a:p>
            <a:r>
              <a:rPr lang="en-US" sz="2000" b="1" u="sng" dirty="0">
                <a:solidFill>
                  <a:srgbClr val="C00000"/>
                </a:solidFill>
              </a:rPr>
              <a:t>Ethnic differentiation and nativism</a:t>
            </a:r>
            <a:endParaRPr lang="en-US" b="1" u="sng" dirty="0"/>
          </a:p>
          <a:p>
            <a:pPr marL="285750" indent="-285750">
              <a:buFont typeface="Arial" panose="020B0604020202020204" pitchFamily="34" charset="0"/>
              <a:buChar char="•"/>
            </a:pPr>
            <a:r>
              <a:rPr lang="en-US" dirty="0"/>
              <a:t> Ethnic differentiation has often led to clashes between different ethnic groups especially due to factors such as job competition, limited resources, threat to identity.</a:t>
            </a:r>
          </a:p>
          <a:p>
            <a:pPr marL="285750" indent="-285750">
              <a:buFont typeface="Arial" panose="020B0604020202020204" pitchFamily="34" charset="0"/>
              <a:buChar char="•"/>
            </a:pPr>
            <a:r>
              <a:rPr lang="en-US" dirty="0"/>
              <a:t> This has been accentuated by son of the soil doctrine, which ties people to their place of birth and confers some benefits, rights, roles and responsibilities on them, which may not apply to others.</a:t>
            </a:r>
          </a:p>
        </p:txBody>
      </p:sp>
    </p:spTree>
    <p:extLst>
      <p:ext uri="{BB962C8B-B14F-4D97-AF65-F5344CB8AC3E}">
        <p14:creationId xmlns:p14="http://schemas.microsoft.com/office/powerpoint/2010/main" val="2030776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639532-546E-9BB5-6D8A-05B48FC9E0E8}"/>
              </a:ext>
            </a:extLst>
          </p:cNvPr>
          <p:cNvSpPr txBox="1"/>
          <p:nvPr/>
        </p:nvSpPr>
        <p:spPr>
          <a:xfrm flipH="1">
            <a:off x="308007" y="288758"/>
            <a:ext cx="11271183" cy="5816977"/>
          </a:xfrm>
          <a:prstGeom prst="rect">
            <a:avLst/>
          </a:prstGeom>
          <a:noFill/>
        </p:spPr>
        <p:txBody>
          <a:bodyPr wrap="square" rtlCol="0">
            <a:spAutoFit/>
          </a:bodyPr>
          <a:lstStyle/>
          <a:p>
            <a:r>
              <a:rPr lang="en-US" sz="2000" b="1" u="sng" dirty="0">
                <a:solidFill>
                  <a:srgbClr val="C00000"/>
                </a:solidFill>
              </a:rPr>
              <a:t>Geographical isolation</a:t>
            </a:r>
            <a:endParaRPr lang="en-US" b="1" u="sng" dirty="0"/>
          </a:p>
          <a:p>
            <a:pPr marL="285750" indent="-285750">
              <a:buFont typeface="Arial" panose="020B0604020202020204" pitchFamily="34" charset="0"/>
              <a:buChar char="•"/>
            </a:pPr>
            <a:r>
              <a:rPr lang="en-US" dirty="0"/>
              <a:t>Geographical isolation too can lead to identity issues .</a:t>
            </a:r>
          </a:p>
          <a:p>
            <a:pPr marL="285750" indent="-285750">
              <a:buFont typeface="Arial" panose="020B0604020202020204" pitchFamily="34" charset="0"/>
              <a:buChar char="•"/>
            </a:pPr>
            <a:r>
              <a:rPr lang="en-US" dirty="0"/>
              <a:t>The North-East is geographically isolated from the rest of the country as it is connected with the rest of the country by a narrow corridor </a:t>
            </a:r>
            <a:r>
              <a:rPr lang="en-US" dirty="0" err="1"/>
              <a:t>i.e</a:t>
            </a:r>
            <a:r>
              <a:rPr lang="en-US" dirty="0"/>
              <a:t> the Siliguri corridor (Chicken’s neck).</a:t>
            </a:r>
          </a:p>
          <a:p>
            <a:pPr marL="285750" indent="-285750">
              <a:buFont typeface="Arial" panose="020B0604020202020204" pitchFamily="34" charset="0"/>
              <a:buChar char="•"/>
            </a:pPr>
            <a:r>
              <a:rPr lang="en-US" dirty="0"/>
              <a:t> The region has inadequate infrastructure, is more backward economically as compared to the rest of the country</a:t>
            </a:r>
          </a:p>
          <a:p>
            <a:endParaRPr lang="en-US" sz="2000" b="1" u="sng" dirty="0">
              <a:solidFill>
                <a:srgbClr val="C00000"/>
              </a:solidFill>
            </a:endParaRPr>
          </a:p>
          <a:p>
            <a:r>
              <a:rPr lang="en-US" sz="2000" b="1" u="sng" dirty="0">
                <a:solidFill>
                  <a:srgbClr val="C00000"/>
                </a:solidFill>
              </a:rPr>
              <a:t>Inter-religious conflicts</a:t>
            </a:r>
            <a:endParaRPr lang="en-US" b="1" u="sng" dirty="0"/>
          </a:p>
          <a:p>
            <a:pPr marL="285750" indent="-285750">
              <a:buFont typeface="Arial" panose="020B0604020202020204" pitchFamily="34" charset="0"/>
              <a:buChar char="•"/>
            </a:pPr>
            <a:r>
              <a:rPr lang="en-US" dirty="0"/>
              <a:t> Inter-religious conflicts not only hamper relations between two communities by spreading fear and mistrust but also hinder the secular fabric of the country.</a:t>
            </a:r>
          </a:p>
          <a:p>
            <a:endParaRPr lang="en-US" dirty="0"/>
          </a:p>
          <a:p>
            <a:r>
              <a:rPr lang="en-US" sz="2000" b="1" u="sng" dirty="0">
                <a:solidFill>
                  <a:srgbClr val="C00000"/>
                </a:solidFill>
              </a:rPr>
              <a:t>Inter-state conflicts</a:t>
            </a:r>
            <a:endParaRPr lang="en-US" b="1" u="sng" dirty="0"/>
          </a:p>
          <a:p>
            <a:pPr marL="285750" indent="-285750">
              <a:buFont typeface="Arial" panose="020B0604020202020204" pitchFamily="34" charset="0"/>
              <a:buChar char="•"/>
            </a:pPr>
            <a:r>
              <a:rPr lang="en-US" dirty="0"/>
              <a:t> This can lead emergence of feelings related to regionalism. </a:t>
            </a:r>
          </a:p>
          <a:p>
            <a:pPr marL="285750" indent="-285750">
              <a:buFont typeface="Arial" panose="020B0604020202020204" pitchFamily="34" charset="0"/>
              <a:buChar char="•"/>
            </a:pPr>
            <a:r>
              <a:rPr lang="en-US" dirty="0"/>
              <a:t>It can also affect trade and communications between conflicting states. For instance, Cauvery River dispute between Karnataka and Tamil</a:t>
            </a:r>
          </a:p>
          <a:p>
            <a:endParaRPr lang="en-US" sz="2000" b="1" u="sng" dirty="0">
              <a:solidFill>
                <a:srgbClr val="C00000"/>
              </a:solidFill>
            </a:endParaRPr>
          </a:p>
          <a:p>
            <a:r>
              <a:rPr lang="en-US" sz="2000" b="1" u="sng" dirty="0">
                <a:solidFill>
                  <a:srgbClr val="C00000"/>
                </a:solidFill>
              </a:rPr>
              <a:t>Influence of external factor</a:t>
            </a:r>
            <a:r>
              <a:rPr lang="en-US" b="1" u="sng" dirty="0">
                <a:solidFill>
                  <a:srgbClr val="C00000"/>
                </a:solidFill>
              </a:rPr>
              <a:t>s </a:t>
            </a:r>
          </a:p>
          <a:p>
            <a:pPr marL="285750" indent="-285750">
              <a:buFont typeface="Arial" panose="020B0604020202020204" pitchFamily="34" charset="0"/>
              <a:buChar char="•"/>
            </a:pPr>
            <a:r>
              <a:rPr lang="en-US" dirty="0"/>
              <a:t>Sometimes external factors such as foreign organizations terrorist groups, extremist groups can incite violence and sow feelings of separatism </a:t>
            </a:r>
          </a:p>
          <a:p>
            <a:pPr marL="285750" indent="-285750">
              <a:buFont typeface="Arial" panose="020B0604020202020204" pitchFamily="34" charset="0"/>
              <a:buChar char="•"/>
            </a:pPr>
            <a:r>
              <a:rPr lang="en-US" dirty="0"/>
              <a:t>e. g. Inter-Services Intelligence (ISI) has been accused of supporting and training mujahideen to fight in Jammu and Kashmir and sow separatist tendencies among resident groups</a:t>
            </a:r>
            <a:endParaRPr lang="en-IN" dirty="0"/>
          </a:p>
        </p:txBody>
      </p:sp>
    </p:spTree>
    <p:extLst>
      <p:ext uri="{BB962C8B-B14F-4D97-AF65-F5344CB8AC3E}">
        <p14:creationId xmlns:p14="http://schemas.microsoft.com/office/powerpoint/2010/main" val="348550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2B7FDD-33E4-2891-D538-98FCA4F2EBDE}"/>
              </a:ext>
            </a:extLst>
          </p:cNvPr>
          <p:cNvSpPr txBox="1"/>
          <p:nvPr/>
        </p:nvSpPr>
        <p:spPr>
          <a:xfrm>
            <a:off x="1463039" y="1241657"/>
            <a:ext cx="7700211" cy="1107996"/>
          </a:xfrm>
          <a:prstGeom prst="rect">
            <a:avLst/>
          </a:prstGeom>
          <a:noFill/>
        </p:spPr>
        <p:txBody>
          <a:bodyPr wrap="square" rtlCol="0">
            <a:spAutoFit/>
          </a:bodyPr>
          <a:lstStyle/>
          <a:p>
            <a:r>
              <a:rPr lang="en-IN" sz="6600" dirty="0">
                <a:solidFill>
                  <a:srgbClr val="C00000"/>
                </a:solidFill>
              </a:rPr>
              <a:t>THANK YOU</a:t>
            </a:r>
          </a:p>
        </p:txBody>
      </p:sp>
    </p:spTree>
    <p:extLst>
      <p:ext uri="{BB962C8B-B14F-4D97-AF65-F5344CB8AC3E}">
        <p14:creationId xmlns:p14="http://schemas.microsoft.com/office/powerpoint/2010/main" val="3581417066"/>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Basis</Template>
  <TotalTime>106</TotalTime>
  <Words>1036</Words>
  <Application>Microsoft Office PowerPoint</Application>
  <PresentationFormat>Widescreen</PresentationFormat>
  <Paragraphs>80</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Corbel</vt:lpstr>
      <vt:lpstr>Basis</vt:lpstr>
      <vt:lpstr>Plural Society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Plural Society</dc:title>
  <dc:creator>Nandini Kanwar</dc:creator>
  <cp:lastModifiedBy>Nandini Kanwar</cp:lastModifiedBy>
  <cp:revision>4</cp:revision>
  <dcterms:created xsi:type="dcterms:W3CDTF">2022-07-08T02:42:47Z</dcterms:created>
  <dcterms:modified xsi:type="dcterms:W3CDTF">2022-07-17T19:30:56Z</dcterms:modified>
</cp:coreProperties>
</file>